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5" r:id="rId2"/>
  </p:sldMasterIdLst>
  <p:notesMasterIdLst>
    <p:notesMasterId r:id="rId12"/>
  </p:notesMasterIdLst>
  <p:handoutMasterIdLst>
    <p:handoutMasterId r:id="rId13"/>
  </p:handoutMasterIdLst>
  <p:sldIdLst>
    <p:sldId id="256" r:id="rId3"/>
    <p:sldId id="413" r:id="rId4"/>
    <p:sldId id="464" r:id="rId5"/>
    <p:sldId id="465" r:id="rId6"/>
    <p:sldId id="474" r:id="rId7"/>
    <p:sldId id="477" r:id="rId8"/>
    <p:sldId id="476" r:id="rId9"/>
    <p:sldId id="478" r:id="rId10"/>
    <p:sldId id="475" r:id="rId1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8C"/>
    <a:srgbClr val="913800"/>
    <a:srgbClr val="F9E1CF"/>
    <a:srgbClr val="FAF8F8"/>
    <a:srgbClr val="FFCC99"/>
    <a:srgbClr val="CC6600"/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9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algn="r" defTabSz="924073">
              <a:defRPr sz="1200" smtClean="0"/>
            </a:lvl1pPr>
          </a:lstStyle>
          <a:p>
            <a:pPr>
              <a:defRPr/>
            </a:pPr>
            <a:fld id="{04B3883B-6962-4093-B1CB-F6CC54AEFA49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pPr>
              <a:defRPr/>
            </a:pPr>
            <a:fld id="{DBCA0D6C-AB32-40D4-BC51-5222FAAB1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algn="r" defTabSz="924073">
              <a:defRPr sz="1200" smtClean="0"/>
            </a:lvl1pPr>
          </a:lstStyle>
          <a:p>
            <a:pPr>
              <a:defRPr/>
            </a:pPr>
            <a:fld id="{563D29F3-C434-4662-AE56-94D23203EB9B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4838"/>
            <a:ext cx="54864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pPr>
              <a:defRPr/>
            </a:pPr>
            <a:fld id="{C82E7457-C13E-4AA9-9AF6-C0C4FF9B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925"/>
            <a:fld id="{72E5B349-2BDB-4046-81F7-9ADE3818BE10}" type="slidenum">
              <a:rPr lang="en-US" smtClean="0"/>
              <a:pPr defTabSz="923925"/>
              <a:t>1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9A69A-65ED-4463-ABF3-BC57A9860149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D93F6-C778-43DD-9EAA-947276811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4BD33-7A1B-4224-9F6D-B47447882412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60BA5-F1C3-41CE-8660-7CCD3F3662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1090613"/>
            <a:ext cx="2057400" cy="4121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063" y="1090613"/>
            <a:ext cx="6019800" cy="4121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BC01C-8686-4B44-91C9-FFC2004307CD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2D786-E317-4428-9712-824ECB38D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0906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0063" y="2514600"/>
            <a:ext cx="4038600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91063" y="2514600"/>
            <a:ext cx="4038600" cy="26971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C55F3-9B33-4529-98DA-4D89FB080F0F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65017-26C6-4591-B57F-2D7BD5035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5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6" name="Freeform 8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F3D9A-3E80-4FDA-A694-FB3765754511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EC95D64F-59CE-4692-81C0-B1E38E947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CFE8F-B502-4BE8-8102-2129FB856A2B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69AB0-10FF-4EFC-95C5-3408453C0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F75FF-BFEE-4D2F-87BB-FE32E02E89F8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B29F2-7EBD-4339-800F-B138FEDD2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42F0F-E402-4D26-92A1-CEED2AB7B45B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51DD-275F-4611-AD6C-CBE24A3A3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12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0427A-FC96-40E3-8F8C-13755610AF8B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255E6-14C7-46C4-AF3E-A3191E910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6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C98CC-8A5A-49BF-A28A-BC00D47E7F86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DDF8D-0FEA-4960-8C58-1BA05C3E2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reeform 5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6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3F8AF-D206-4432-8F72-EDDA03D09AD0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B14F8-5C9B-4D3F-8601-016D472DD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65FBD-BEAE-4D37-A129-416CE53048C9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80166-0A2E-41CB-816C-2A12C60E3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AD304-BE59-44B5-9610-4B1EA7CDE8DC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8DB6-DF88-449C-B3D9-C06B34373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10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70ED7-4633-4D5C-BC5E-B788D0B4B902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EF4CD-738B-438B-8847-F661E0BF6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6E32F-6D86-4563-896E-770F9200F065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7E18B-41C4-48AD-BC69-B851B4282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3CAE2-ED18-499F-994E-5B70784A82F9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5F82A-4B8E-4D24-9396-8F8BD3D5B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7B071-686E-48B9-9764-BBA5115842FA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86EB-D29E-4599-A16F-3BA66A556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D02A5-8ADC-4ECB-A756-D6BCB06D654B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4213A-8F96-4C47-8757-AE3A3245D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63" y="2514600"/>
            <a:ext cx="4038600" cy="2697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063" y="2514600"/>
            <a:ext cx="4038600" cy="2697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E2CE-4D35-4D34-A412-A5B43B375E63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6130B-9B7E-4F6F-B267-218AC5E49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31C50-880C-4B1D-AD0C-CB409D524C0D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1E2A5-E3D3-4DCB-BD01-2C0CC1046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9D167-FA8F-4F68-B240-013D402BD47B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1CB3B-90CA-45E9-85B2-1D9EFC2AA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56D53-3AFF-4B0B-8CDE-14309719799D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52AF9-723E-499F-93CD-E5F21D62FC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433CC-5B0D-4C81-9F34-B8A278C93F49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48034-CC59-47DF-93A3-307DBC4E6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A4D65-23E5-4C54-A6EC-2769F887A09A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2CD4B-900D-4FD6-8D95-12B8DCE60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10906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2514600"/>
            <a:ext cx="82296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00A8B7B-F742-4521-9DD5-9FCC3633DBC6}" type="datetime1">
              <a:rPr lang="en-US"/>
              <a:pPr>
                <a:defRPr/>
              </a:pPr>
              <a:t>8/12/2011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11D18D1-D53D-4DFC-A5BE-456C0B4A4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7" r:id="rId2"/>
    <p:sldLayoutId id="2147483746" r:id="rId3"/>
    <p:sldLayoutId id="2147483745" r:id="rId4"/>
    <p:sldLayoutId id="2147483744" r:id="rId5"/>
    <p:sldLayoutId id="2147483743" r:id="rId6"/>
    <p:sldLayoutId id="2147483742" r:id="rId7"/>
    <p:sldLayoutId id="2147483741" r:id="rId8"/>
    <p:sldLayoutId id="2147483740" r:id="rId9"/>
    <p:sldLayoutId id="2147483739" r:id="rId10"/>
    <p:sldLayoutId id="2147483738" r:id="rId11"/>
    <p:sldLayoutId id="2147483737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34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0F9418-0211-4C8C-8775-F989FE10503C}" type="datetime1">
              <a:rPr/>
              <a:pPr>
                <a:defRPr/>
              </a:pPr>
              <a:t>8/4/2011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 smtClean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fld id="{8AA75D1F-4A5E-4658-AF95-15578D7FB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49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fontAlgn="base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39725" y="3536950"/>
            <a:ext cx="8283575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 smtClean="0"/>
              <a:t>TASSCUBO</a:t>
            </a:r>
            <a:br>
              <a:rPr lang="en-US" sz="4400" dirty="0" smtClean="0"/>
            </a:br>
            <a:r>
              <a:rPr lang="en-US" sz="4400" dirty="0" smtClean="0"/>
              <a:t>BUDGET COMMITTEE</a:t>
            </a:r>
            <a:br>
              <a:rPr lang="en-US" sz="4400" dirty="0" smtClean="0"/>
            </a:br>
            <a:r>
              <a:rPr lang="en-US" sz="4400" dirty="0" smtClean="0"/>
              <a:t>Senate Bill 5</a:t>
            </a:r>
            <a:br>
              <a:rPr lang="en-US" sz="4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Summer Meeting</a:t>
            </a:r>
            <a:br>
              <a:rPr lang="en-US" dirty="0" smtClean="0"/>
            </a:br>
            <a:r>
              <a:rPr lang="en-US" dirty="0" smtClean="0"/>
              <a:t>Hyatt Lost Pines,  Lost Pines, Texas</a:t>
            </a:r>
            <a:br>
              <a:rPr lang="en-US" dirty="0" smtClean="0"/>
            </a:br>
            <a:r>
              <a:rPr lang="en-US" dirty="0" smtClean="0"/>
              <a:t>July 26, 2011</a:t>
            </a:r>
            <a:endParaRPr lang="en-US" dirty="0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F13762B8-FD70-47D1-BF5E-B4E7A9D41A31}" type="slidenum">
              <a:rPr lang="en-US"/>
              <a:pPr/>
              <a:t>1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138" y="2105025"/>
            <a:ext cx="7772400" cy="191135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n-US" sz="2700" dirty="0" smtClean="0"/>
              <a:t>	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1E23A2BF-FCAA-4E50-A6B1-7E19A60BA37C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8800" y="1149350"/>
            <a:ext cx="7602538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atin typeface="+mj-lt"/>
              </a:rPr>
              <a:t>Update on Senate Bill 5 Reducing 	Unfunded Mandates, 	Regulations, and State 	Reporting Requirements </a:t>
            </a:r>
            <a:br>
              <a:rPr lang="en-US" sz="4000" dirty="0">
                <a:latin typeface="+mj-lt"/>
              </a:rPr>
            </a:br>
            <a:endParaRPr lang="en-US" sz="4000" dirty="0">
              <a:latin typeface="+mj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575" y="512763"/>
            <a:ext cx="8861425" cy="5543550"/>
          </a:xfrm>
        </p:spPr>
        <p:txBody>
          <a:bodyPr rtlCol="0">
            <a:no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Meeting held on October 29, 2010,  Attendees: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Rissa Potter,  CPUPC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THECB Planning and Accountability Staff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University of North Texas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Texas Tech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UT Austin Budget (representing TASSCUBO and Budget Committee)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UT Austin Information Management and Analysis (representing Texas Association of Institutional Research – TAIR)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Legislative Budget Board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UT System – Governmental Relations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3ED0456-900F-4952-90C8-306F638BD48B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4575" y="0"/>
            <a:ext cx="7164388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Status of Report Reduction Effort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713" y="714375"/>
            <a:ext cx="7578725" cy="56308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Action Taken: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Created Three Lists of Reports:</a:t>
            </a:r>
          </a:p>
          <a:p>
            <a:pPr marL="484632" indent="-457200" fontAlgn="auto">
              <a:lnSpc>
                <a:spcPct val="150000"/>
              </a:lnSpc>
              <a:spcAft>
                <a:spcPts val="0"/>
              </a:spcAft>
              <a:buClrTx/>
              <a:buSzPct val="100000"/>
              <a:buFont typeface="Wingdings 3" pitchFamily="18" charset="2"/>
              <a:buAutoNum type="arabicParenR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Reports that can be eliminated immediately</a:t>
            </a:r>
          </a:p>
          <a:p>
            <a:pPr marL="484632" indent="-457200" fontAlgn="auto">
              <a:lnSpc>
                <a:spcPct val="150000"/>
              </a:lnSpc>
              <a:spcAft>
                <a:spcPts val="0"/>
              </a:spcAft>
              <a:buClrTx/>
              <a:buSzPct val="100000"/>
              <a:buFont typeface="Wingdings 3" pitchFamily="18" charset="2"/>
              <a:buAutoNum type="arabicParenR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Reports that should be eliminated through a “sunset” process</a:t>
            </a:r>
          </a:p>
          <a:p>
            <a:pPr marL="484632" indent="-457200" fontAlgn="auto">
              <a:lnSpc>
                <a:spcPct val="150000"/>
              </a:lnSpc>
              <a:spcAft>
                <a:spcPts val="0"/>
              </a:spcAft>
              <a:buClrTx/>
              <a:buSzPct val="100000"/>
              <a:buFont typeface="Wingdings 3" pitchFamily="18" charset="2"/>
              <a:buAutoNum type="arabicParenR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Reports that should be retained (short list!)</a:t>
            </a:r>
          </a:p>
          <a:p>
            <a:pPr marL="484632" indent="-457200" fontAlgn="auto">
              <a:lnSpc>
                <a:spcPct val="150000"/>
              </a:lnSpc>
              <a:spcAft>
                <a:spcPts val="0"/>
              </a:spcAft>
              <a:buClrTx/>
              <a:buSzPct val="100000"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F55DC88-1959-47C1-94D3-0EB3B677FD85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025" y="268288"/>
            <a:ext cx="8489950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Status of Report Reduction Effort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(continued)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400" y="784225"/>
            <a:ext cx="7580313" cy="554355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Article 6 – Reports; Records; Audits; Notices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Section 6.03 – Expiration of certain reporting requirements for higher education on September 1, 2013, unless specifically required by 83</a:t>
            </a:r>
            <a:r>
              <a:rPr lang="en-US" sz="2800" baseline="30000" dirty="0" smtClean="0">
                <a:solidFill>
                  <a:schemeClr val="tx1"/>
                </a:solidFill>
              </a:rPr>
              <a:t>rd</a:t>
            </a:r>
            <a:r>
              <a:rPr lang="en-US" sz="2800" dirty="0" smtClean="0">
                <a:solidFill>
                  <a:schemeClr val="tx1"/>
                </a:solidFill>
              </a:rPr>
              <a:t> Legislature (“sunset”).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Article 9 - </a:t>
            </a:r>
            <a:r>
              <a:rPr lang="en-US" sz="2800" b="1" dirty="0" err="1" smtClean="0">
                <a:solidFill>
                  <a:schemeClr val="tx1"/>
                </a:solidFill>
              </a:rPr>
              <a:t>Repealer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Section 9.01 – Lists specific reports repealed as of September 1, 2011.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9EFB8211-0B40-4396-8DDB-6BED42A6CAF6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96975" y="168275"/>
            <a:ext cx="794702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Senate Bill 5 –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Zaffirini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/Branch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400" y="784225"/>
            <a:ext cx="7580313" cy="4332288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Section 25 </a:t>
            </a:r>
            <a:r>
              <a:rPr lang="en-US" sz="2800" dirty="0" smtClean="0">
                <a:solidFill>
                  <a:schemeClr val="tx1"/>
                </a:solidFill>
              </a:rPr>
              <a:t>– Repeals Specific Report Legislation</a:t>
            </a:r>
          </a:p>
        </p:txBody>
      </p:sp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8E63DE95-978E-4064-8F8A-D7D23781640A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277813"/>
            <a:ext cx="7947025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Senate Bill 1179 – Nelson/Harper-Brown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400" y="784225"/>
            <a:ext cx="7580313" cy="554355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686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7CF3D351-BD52-42A4-945C-DA94C9C511F8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2750" y="0"/>
            <a:ext cx="794702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Report Reduction Highlights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025" y="1322388"/>
            <a:ext cx="8316913" cy="37861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400" b="1" dirty="0">
                <a:latin typeface="+mn-lt"/>
              </a:rPr>
              <a:t>SB 1179 – Reports Repealed, effective 9/1/2011</a:t>
            </a:r>
          </a:p>
          <a:p>
            <a:pPr>
              <a:spcBef>
                <a:spcPts val="0"/>
              </a:spcBef>
              <a:defRPr/>
            </a:pPr>
            <a:r>
              <a:rPr lang="en-US" sz="2400" dirty="0">
                <a:latin typeface="+mn-lt"/>
              </a:rPr>
              <a:t>Small Class Report, Crime Statistics Report, Report on Doctoral Programs, Matching Scholarship Report, etc</a:t>
            </a:r>
          </a:p>
          <a:p>
            <a:pPr>
              <a:spcBef>
                <a:spcPts val="0"/>
              </a:spcBef>
              <a:defRPr/>
            </a:pPr>
            <a:endParaRPr lang="en-US" sz="2400" dirty="0">
              <a:latin typeface="+mn-lt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b="1" dirty="0">
                <a:latin typeface="+mn-lt"/>
              </a:rPr>
              <a:t>SB 5 – Exempts Higher Education, effective 9/1/2011</a:t>
            </a:r>
          </a:p>
          <a:p>
            <a:pPr>
              <a:spcBef>
                <a:spcPts val="0"/>
              </a:spcBef>
              <a:defRPr/>
            </a:pPr>
            <a:r>
              <a:rPr lang="en-US" sz="2400" dirty="0">
                <a:latin typeface="+mn-lt"/>
              </a:rPr>
              <a:t>Non-Financial Report,  Annual Debt Report, Consultant Contract Notification, General Contracts over $14K, etc</a:t>
            </a:r>
          </a:p>
          <a:p>
            <a:pPr>
              <a:spcBef>
                <a:spcPts val="0"/>
              </a:spcBef>
              <a:defRPr/>
            </a:pPr>
            <a:endParaRPr lang="en-US" sz="2400" dirty="0">
              <a:latin typeface="+mn-lt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dirty="0">
                <a:latin typeface="+mn-lt"/>
              </a:rPr>
              <a:t>REVISIONS - Legislative Appropriations Request (LAR) – LBB, Governor, and institutions to review and improve 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400" y="784225"/>
            <a:ext cx="7580313" cy="554355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789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364C644-7AB8-4BBE-A48C-AA2E4BB73E31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12750" y="0"/>
            <a:ext cx="7947025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Report Reduction Highlights</a:t>
            </a: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025" y="1322388"/>
            <a:ext cx="8316913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defRPr/>
            </a:pPr>
            <a:endParaRPr lang="en-US" sz="2400" dirty="0">
              <a:latin typeface="+mn-lt"/>
            </a:endParaRPr>
          </a:p>
          <a:p>
            <a:pPr>
              <a:spcBef>
                <a:spcPts val="0"/>
              </a:spcBef>
              <a:defRPr/>
            </a:pPr>
            <a:r>
              <a:rPr lang="en-US" sz="2400" b="1" dirty="0">
                <a:latin typeface="+mn-lt"/>
              </a:rPr>
              <a:t>SB 5 – Section 9.01 Repeals Reports, effective 9/1/2011</a:t>
            </a:r>
          </a:p>
          <a:p>
            <a:pPr>
              <a:spcBef>
                <a:spcPts val="0"/>
              </a:spcBef>
              <a:defRPr/>
            </a:pPr>
            <a:r>
              <a:rPr lang="en-US" sz="2400" dirty="0">
                <a:latin typeface="+mn-lt"/>
              </a:rPr>
              <a:t>Expert Witness Report, Faculty Report (CBM 008), Timely Graduation Report, Uniform Recruitment and Retention Strategy Report, etc</a:t>
            </a:r>
          </a:p>
          <a:p>
            <a:pPr>
              <a:spcBef>
                <a:spcPts val="0"/>
              </a:spcBef>
              <a:defRPr/>
            </a:pP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AACDF3F3-9A0F-4F83-9D4A-24BEB0B11CA5}" type="slidenum">
              <a:rPr lang="en-US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1825" y="0"/>
            <a:ext cx="7729538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Summary of Senate Bill 5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2575" y="434975"/>
            <a:ext cx="8861425" cy="5545138"/>
          </a:xfrm>
          <a:prstGeom prst="rect">
            <a:avLst/>
          </a:prstGeom>
        </p:spPr>
        <p:txBody>
          <a:bodyPr lIns="0" rIns="0"/>
          <a:lstStyle/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endParaRPr lang="en-US" sz="2800" b="1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Sections 1.01to 1.08 – Financial Management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Sections 2.01 to 2.07– Goods and Services (Purchasing and Procurement)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Sections 3.01 to 3.04 – Human Resources/Payroll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Sections 4.01 to 4.05 –Real Estate and Construction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Sections 5.01 to 5.04 – Board Appointments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Sections 6.01 to 6.14 – Reports, Records, Audits, Notices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 7.01 – Student Fee Advisory  Committees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 8.01 to 8.03 – Health Science Center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Section 9.01 to 9.04 - </a:t>
            </a:r>
            <a:r>
              <a:rPr lang="en-US" sz="2800" dirty="0" err="1">
                <a:latin typeface="+mj-lt"/>
              </a:rPr>
              <a:t>Repealer</a:t>
            </a:r>
            <a:endParaRPr lang="en-US" sz="2800" dirty="0">
              <a:latin typeface="+mj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r>
              <a:rPr lang="en-US" sz="2800" dirty="0">
                <a:latin typeface="+mj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endParaRPr lang="en-US" sz="2400" dirty="0">
              <a:latin typeface="+mj-lt"/>
            </a:endParaRPr>
          </a:p>
          <a:p>
            <a:pPr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3" pitchFamily="18" charset="2"/>
              <a:buNone/>
              <a:defRPr/>
            </a:pPr>
            <a:endParaRPr lang="en-US" sz="2400" dirty="0">
              <a:latin typeface="+mj-lt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 Pop">
    <a:dk1>
      <a:srgbClr val="000000"/>
    </a:dk1>
    <a:lt1>
      <a:srgbClr val="FFFFFF"/>
    </a:lt1>
    <a:dk2>
      <a:srgbClr val="282828"/>
    </a:dk2>
    <a:lt2>
      <a:srgbClr val="D4D4D4"/>
    </a:lt2>
    <a:accent1>
      <a:srgbClr val="86CE24"/>
    </a:accent1>
    <a:accent2>
      <a:srgbClr val="00A2E6"/>
    </a:accent2>
    <a:accent3>
      <a:srgbClr val="FAC810"/>
    </a:accent3>
    <a:accent4>
      <a:srgbClr val="7D8F8C"/>
    </a:accent4>
    <a:accent5>
      <a:srgbClr val="D06B20"/>
    </a:accent5>
    <a:accent6>
      <a:srgbClr val="958B8B"/>
    </a:accent6>
    <a:hlink>
      <a:srgbClr val="FF99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Urban Pop">
    <a:dk1>
      <a:srgbClr val="000000"/>
    </a:dk1>
    <a:lt1>
      <a:srgbClr val="FFFFFF"/>
    </a:lt1>
    <a:dk2>
      <a:srgbClr val="282828"/>
    </a:dk2>
    <a:lt2>
      <a:srgbClr val="D4D4D4"/>
    </a:lt2>
    <a:accent1>
      <a:srgbClr val="86CE24"/>
    </a:accent1>
    <a:accent2>
      <a:srgbClr val="00A2E6"/>
    </a:accent2>
    <a:accent3>
      <a:srgbClr val="FAC810"/>
    </a:accent3>
    <a:accent4>
      <a:srgbClr val="7D8F8C"/>
    </a:accent4>
    <a:accent5>
      <a:srgbClr val="D06B20"/>
    </a:accent5>
    <a:accent6>
      <a:srgbClr val="958B8B"/>
    </a:accent6>
    <a:hlink>
      <a:srgbClr val="FF99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Urban Pop">
    <a:dk1>
      <a:srgbClr val="000000"/>
    </a:dk1>
    <a:lt1>
      <a:srgbClr val="FFFFFF"/>
    </a:lt1>
    <a:dk2>
      <a:srgbClr val="282828"/>
    </a:dk2>
    <a:lt2>
      <a:srgbClr val="D4D4D4"/>
    </a:lt2>
    <a:accent1>
      <a:srgbClr val="86CE24"/>
    </a:accent1>
    <a:accent2>
      <a:srgbClr val="00A2E6"/>
    </a:accent2>
    <a:accent3>
      <a:srgbClr val="FAC810"/>
    </a:accent3>
    <a:accent4>
      <a:srgbClr val="7D8F8C"/>
    </a:accent4>
    <a:accent5>
      <a:srgbClr val="D06B20"/>
    </a:accent5>
    <a:accent6>
      <a:srgbClr val="958B8B"/>
    </a:accent6>
    <a:hlink>
      <a:srgbClr val="FF99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Urban Pop">
    <a:dk1>
      <a:srgbClr val="000000"/>
    </a:dk1>
    <a:lt1>
      <a:srgbClr val="FFFFFF"/>
    </a:lt1>
    <a:dk2>
      <a:srgbClr val="282828"/>
    </a:dk2>
    <a:lt2>
      <a:srgbClr val="D4D4D4"/>
    </a:lt2>
    <a:accent1>
      <a:srgbClr val="86CE24"/>
    </a:accent1>
    <a:accent2>
      <a:srgbClr val="00A2E6"/>
    </a:accent2>
    <a:accent3>
      <a:srgbClr val="FAC810"/>
    </a:accent3>
    <a:accent4>
      <a:srgbClr val="7D8F8C"/>
    </a:accent4>
    <a:accent5>
      <a:srgbClr val="D06B20"/>
    </a:accent5>
    <a:accent6>
      <a:srgbClr val="958B8B"/>
    </a:accent6>
    <a:hlink>
      <a:srgbClr val="FF9900"/>
    </a:hlink>
    <a:folHlink>
      <a:srgbClr val="969696"/>
    </a:folHlink>
  </a:clrScheme>
</a:themeOverride>
</file>

<file path=ppt/theme/themeOverride5.xml><?xml version="1.0" encoding="utf-8"?>
<a:themeOverride xmlns:a="http://schemas.openxmlformats.org/drawingml/2006/main">
  <a:clrScheme name="Urban Pop">
    <a:dk1>
      <a:srgbClr val="000000"/>
    </a:dk1>
    <a:lt1>
      <a:srgbClr val="FFFFFF"/>
    </a:lt1>
    <a:dk2>
      <a:srgbClr val="282828"/>
    </a:dk2>
    <a:lt2>
      <a:srgbClr val="D4D4D4"/>
    </a:lt2>
    <a:accent1>
      <a:srgbClr val="86CE24"/>
    </a:accent1>
    <a:accent2>
      <a:srgbClr val="00A2E6"/>
    </a:accent2>
    <a:accent3>
      <a:srgbClr val="FAC810"/>
    </a:accent3>
    <a:accent4>
      <a:srgbClr val="7D8F8C"/>
    </a:accent4>
    <a:accent5>
      <a:srgbClr val="D06B20"/>
    </a:accent5>
    <a:accent6>
      <a:srgbClr val="958B8B"/>
    </a:accent6>
    <a:hlink>
      <a:srgbClr val="FF9900"/>
    </a:hlink>
    <a:folHlink>
      <a:srgbClr val="969696"/>
    </a:folHlink>
  </a:clrScheme>
</a:themeOverride>
</file>

<file path=ppt/theme/themeOverride6.xml><?xml version="1.0" encoding="utf-8"?>
<a:themeOverride xmlns:a="http://schemas.openxmlformats.org/drawingml/2006/main">
  <a:clrScheme name="Urban Pop">
    <a:dk1>
      <a:srgbClr val="000000"/>
    </a:dk1>
    <a:lt1>
      <a:srgbClr val="FFFFFF"/>
    </a:lt1>
    <a:dk2>
      <a:srgbClr val="282828"/>
    </a:dk2>
    <a:lt2>
      <a:srgbClr val="D4D4D4"/>
    </a:lt2>
    <a:accent1>
      <a:srgbClr val="86CE24"/>
    </a:accent1>
    <a:accent2>
      <a:srgbClr val="00A2E6"/>
    </a:accent2>
    <a:accent3>
      <a:srgbClr val="FAC810"/>
    </a:accent3>
    <a:accent4>
      <a:srgbClr val="7D8F8C"/>
    </a:accent4>
    <a:accent5>
      <a:srgbClr val="D06B20"/>
    </a:accent5>
    <a:accent6>
      <a:srgbClr val="958B8B"/>
    </a:accent6>
    <a:hlink>
      <a:srgbClr val="FF99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5053</TotalTime>
  <Words>397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Urban Pop</vt:lpstr>
      <vt:lpstr>TASSCUBO BUDGET COMMITTEE Senate Bill 5  Summer Meeting Hyatt Lost Pines,  Lost Pines, Texas July 26, 2011</vt:lpstr>
      <vt:lpstr> 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The University of Texas at Austin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Alice Hatfield</dc:creator>
  <cp:lastModifiedBy>Cammi Derr</cp:lastModifiedBy>
  <cp:revision>997</cp:revision>
  <dcterms:created xsi:type="dcterms:W3CDTF">2004-09-09T15:25:59Z</dcterms:created>
  <dcterms:modified xsi:type="dcterms:W3CDTF">2011-08-12T13:54:35Z</dcterms:modified>
</cp:coreProperties>
</file>